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1" r:id="rId10"/>
    <p:sldId id="283" r:id="rId11"/>
    <p:sldId id="277" r:id="rId12"/>
    <p:sldId id="278" r:id="rId13"/>
    <p:sldId id="279" r:id="rId14"/>
    <p:sldId id="280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427" autoAdjust="0"/>
  </p:normalViewPr>
  <p:slideViewPr>
    <p:cSldViewPr snapToGrid="0">
      <p:cViewPr varScale="1">
        <p:scale>
          <a:sx n="42" d="100"/>
          <a:sy n="42" d="100"/>
        </p:scale>
        <p:origin x="1640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5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欢迎加入我们</a:t>
            </a:r>
            <a:r>
              <a:rPr lang="en-US" altLang="zh-CN" dirty="0"/>
              <a:t>le wagon part-time</a:t>
            </a:r>
            <a:r>
              <a:rPr lang="zh-CN" altLang="en-US" dirty="0"/>
              <a:t>产品开发培训营！你们准备好了吗！</a:t>
            </a:r>
            <a:endParaRPr lang="en-CA" altLang="zh-CN" dirty="0"/>
          </a:p>
          <a:p>
            <a:r>
              <a:rPr lang="en-CA" altLang="zh-CN" dirty="0"/>
              <a:t>Welcome to the</a:t>
            </a:r>
            <a:r>
              <a:rPr lang="en-CA" altLang="zh-CN" baseline="0" dirty="0"/>
              <a:t> Le Wagon part-time product development </a:t>
            </a:r>
            <a:r>
              <a:rPr lang="en-CA" altLang="zh-CN" baseline="0" dirty="0" err="1"/>
              <a:t>bootcamp</a:t>
            </a:r>
            <a:r>
              <a:rPr lang="en-CA" altLang="zh-CN" baseline="0" dirty="0"/>
              <a:t>! Are you ready?!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209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9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05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We will also hold some activities, everyone can participate, know more about some companies, CEOs and so on.</a:t>
            </a:r>
          </a:p>
          <a:p>
            <a:r>
              <a:rPr lang="en-CA" altLang="zh-CN" dirty="0"/>
              <a:t>This time there</a:t>
            </a:r>
            <a:r>
              <a:rPr lang="en-CA" altLang="zh-CN" baseline="0" dirty="0"/>
              <a:t> are 3 camps happening concurrently, so we will have the opportunity to share events and network together.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99308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9500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大家准备好了吗？</a:t>
            </a:r>
          </a:p>
        </p:txBody>
      </p:sp>
    </p:spTree>
    <p:extLst>
      <p:ext uri="{BB962C8B-B14F-4D97-AF65-F5344CB8AC3E}">
        <p14:creationId xmlns:p14="http://schemas.microsoft.com/office/powerpoint/2010/main" val="4450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程序员的思维方式是什么呢？</a:t>
            </a:r>
            <a:endParaRPr lang="en-CA" altLang="zh-CN" dirty="0"/>
          </a:p>
          <a:p>
            <a:r>
              <a:rPr lang="en-CA" altLang="zh-CN" dirty="0"/>
              <a:t>How do programmers</a:t>
            </a:r>
            <a:r>
              <a:rPr lang="en-CA" altLang="zh-CN" baseline="0" dirty="0"/>
              <a:t> think?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119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很简单：他们用代码来构建产品</a:t>
            </a:r>
            <a:endParaRPr lang="en-CA" altLang="zh-CN" dirty="0"/>
          </a:p>
          <a:p>
            <a:r>
              <a:rPr lang="en-CA" altLang="zh-CN" dirty="0"/>
              <a:t>The answer is simple: they use code to build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36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编码需要丰富的知识以及技能，这就不用多说了</a:t>
            </a:r>
            <a:endParaRPr lang="en-CA" altLang="zh-CN" dirty="0"/>
          </a:p>
          <a:p>
            <a:r>
              <a:rPr lang="en-CA" altLang="zh-CN" dirty="0"/>
              <a:t>Coding requires strong knowledge and skills, this should go without saying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6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What does coding actually involve?</a:t>
            </a:r>
          </a:p>
          <a:p>
            <a:r>
              <a:rPr lang="en-CA" altLang="zh-CN" dirty="0"/>
              <a:t>There are four key</a:t>
            </a:r>
            <a:r>
              <a:rPr lang="en-CA" altLang="zh-CN" baseline="0" dirty="0"/>
              <a:t> areas: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2400" dirty="0">
                <a:solidFill>
                  <a:srgbClr val="333333"/>
                </a:solidFill>
              </a:rPr>
              <a:t>1. Product thinking: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Which type of product to build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sz="240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2.</a:t>
            </a:r>
            <a:r>
              <a:rPr lang="en-CA" sz="2400" baseline="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lang="en-CA" altLang="zh-CN" sz="2400" dirty="0">
                <a:solidFill>
                  <a:srgbClr val="333333"/>
                </a:solidFill>
              </a:rPr>
              <a:t>Engineering: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How to build the product</a:t>
            </a:r>
            <a:r>
              <a:rPr lang="en-CA" altLang="zh-CN" sz="2400" dirty="0">
                <a:latin typeface="Avenir Book"/>
                <a:ea typeface="Avenir Book"/>
                <a:cs typeface="Avenir Book"/>
                <a:sym typeface="Avenir Book"/>
              </a:rPr>
              <a:t> 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sz="2400" dirty="0">
                <a:latin typeface="Avenir Book"/>
                <a:ea typeface="Avenir Book"/>
                <a:cs typeface="Avenir Book"/>
                <a:sym typeface="Avenir Book"/>
              </a:rPr>
              <a:t>3. </a:t>
            </a:r>
            <a:r>
              <a:rPr lang="en-CA" altLang="zh-CN" sz="2400" dirty="0">
                <a:solidFill>
                  <a:srgbClr val="333333"/>
                </a:solidFill>
              </a:rPr>
              <a:t>UI &amp; UX: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How to make it most intuitive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sz="240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4.</a:t>
            </a:r>
            <a:r>
              <a:rPr lang="en-CA" sz="2400" baseline="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lang="en-CA" altLang="zh-CN" sz="2400" dirty="0">
                <a:solidFill>
                  <a:srgbClr val="333333"/>
                </a:solidFill>
              </a:rPr>
              <a:t>Design: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How to make it beautiful</a:t>
            </a:r>
            <a:endParaRPr lang="en-CA" sz="2400" dirty="0">
              <a:latin typeface="Avenir Book"/>
              <a:ea typeface="Avenir Book"/>
              <a:cs typeface="Avenir Book"/>
              <a:sym typeface="Avenir Book"/>
            </a:endParaRPr>
          </a:p>
          <a:p>
            <a:endParaRPr lang="en-CA" altLang="zh-CN" dirty="0"/>
          </a:p>
          <a:p>
            <a:endParaRPr lang="en-CA" altLang="zh-CN" dirty="0"/>
          </a:p>
          <a:p>
            <a:r>
              <a:rPr lang="zh-CN" altLang="en-US" dirty="0"/>
              <a:t>代码到底是什呢？</a:t>
            </a:r>
            <a:endParaRPr lang="en-US" altLang="zh-CN" dirty="0"/>
          </a:p>
          <a:p>
            <a:r>
              <a:rPr lang="zh-CN" altLang="en-US" dirty="0"/>
              <a:t>需要考虑到四个主要方面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Product thinking </a:t>
            </a:r>
            <a:r>
              <a:rPr lang="zh-CN" altLang="en-US" dirty="0"/>
              <a:t>你想</a:t>
            </a:r>
            <a:r>
              <a:rPr lang="zh-CN" altLang="en-US" dirty="0">
                <a:solidFill>
                  <a:srgbClr val="333333"/>
                </a:solidFill>
              </a:rPr>
              <a:t>构建什么样的产品呢？</a:t>
            </a:r>
            <a:endParaRPr lang="en-US" altLang="zh-CN" dirty="0"/>
          </a:p>
          <a:p>
            <a:r>
              <a:rPr lang="en-US" altLang="zh-CN" dirty="0"/>
              <a:t>2. Engineering</a:t>
            </a:r>
            <a:r>
              <a:rPr lang="zh-CN" altLang="en-US" dirty="0">
                <a:solidFill>
                  <a:srgbClr val="333333"/>
                </a:solidFill>
              </a:rPr>
              <a:t>工程：</a:t>
            </a:r>
            <a:r>
              <a:rPr lang="zh-CN" altLang="en-US" dirty="0"/>
              <a:t>如何打造你的产品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>
                <a:solidFill>
                  <a:srgbClr val="333333"/>
                </a:solidFill>
              </a:rPr>
              <a:t>UI &amp; UX</a:t>
            </a:r>
            <a:r>
              <a:rPr lang="zh-CN" altLang="en-US" dirty="0">
                <a:solidFill>
                  <a:srgbClr val="333333"/>
                </a:solidFill>
              </a:rPr>
              <a:t>：</a:t>
            </a:r>
            <a:r>
              <a:rPr lang="zh-CN" altLang="en-US" dirty="0"/>
              <a:t>如何让你的产品直观</a:t>
            </a:r>
            <a:endParaRPr lang="en-US" altLang="zh-CN" dirty="0"/>
          </a:p>
          <a:p>
            <a:r>
              <a:rPr lang="en-US" altLang="zh-CN" dirty="0">
                <a:solidFill>
                  <a:srgbClr val="333333"/>
                </a:solidFill>
              </a:rPr>
              <a:t>4. </a:t>
            </a:r>
            <a:r>
              <a:rPr lang="zh-CN" altLang="en-US" dirty="0">
                <a:solidFill>
                  <a:srgbClr val="333333"/>
                </a:solidFill>
              </a:rPr>
              <a:t>设计：</a:t>
            </a:r>
            <a:r>
              <a:rPr lang="zh-CN" altLang="en-US" dirty="0"/>
              <a:t>如何美化你的产品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205137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zh-CN" altLang="en-US" dirty="0"/>
              <a:t>我们不会像传统计算机科学学位那样教你</a:t>
            </a:r>
          </a:p>
          <a:p>
            <a:endParaRPr lang="en-US" altLang="zh-CN" dirty="0"/>
          </a:p>
          <a:p>
            <a:r>
              <a:rPr lang="zh-CN" altLang="en-US" dirty="0"/>
              <a:t>而 我们将教你如何制造产品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We will not teach you like the traditional CS degree, we will teach you how to make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80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然而，没有捷径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méi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yǒu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jié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jìng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there are no shortcuts</a:t>
            </a:r>
          </a:p>
          <a:p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Avenir Book"/>
                <a:ea typeface="Avenir Book"/>
                <a:cs typeface="Avenir Book"/>
                <a:sym typeface="Avenir Book"/>
              </a:rPr>
              <a:t>本课程将涵盖一些主要的编程概念</a:t>
            </a:r>
            <a:endParaRPr lang="zh-CN" altLang="en-US" dirty="0">
              <a:latin typeface="Avenir Book"/>
              <a:ea typeface="Avenir Book"/>
              <a:cs typeface="Avenir Book"/>
              <a:sym typeface="Avenir Book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576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You will find this course very challenging,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But don’t worry,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zh-CN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do not give up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Believe in us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Remain curious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zh-CN" dirty="0"/>
          </a:p>
          <a:p>
            <a:endParaRPr lang="en-CA" altLang="zh-CN" dirty="0"/>
          </a:p>
          <a:p>
            <a:r>
              <a:rPr lang="zh-CN" altLang="en-US" dirty="0"/>
              <a:t>你会发现这门课很有挑战性，</a:t>
            </a:r>
            <a:endParaRPr lang="en-US" altLang="zh-CN" dirty="0"/>
          </a:p>
          <a:p>
            <a:r>
              <a:rPr lang="zh-CN" altLang="en-US" dirty="0"/>
              <a:t>但不用担心，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不要放弃</a:t>
            </a:r>
            <a:endParaRPr lang="en-US" altLang="zh-CN" dirty="0"/>
          </a:p>
          <a:p>
            <a:r>
              <a:rPr lang="zh-CN" altLang="en-US" dirty="0"/>
              <a:t>相信我们</a:t>
            </a:r>
            <a:endParaRPr lang="en-US" altLang="zh-CN" dirty="0"/>
          </a:p>
          <a:p>
            <a:r>
              <a:rPr lang="zh-CN" altLang="en-US" dirty="0"/>
              <a:t>保持好奇心</a:t>
            </a:r>
            <a:endParaRPr lang="en-CA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15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准时到达</a:t>
            </a:r>
            <a:endParaRPr lang="en-US" altLang="zh-CN" dirty="0"/>
          </a:p>
          <a:p>
            <a:r>
              <a:rPr lang="zh-CN" altLang="en-US" dirty="0"/>
              <a:t>教课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Please</a:t>
            </a:r>
            <a:r>
              <a:rPr lang="en-CA" altLang="zh-CN" baseline="0" dirty="0"/>
              <a:t> a</a:t>
            </a:r>
            <a:r>
              <a:rPr lang="en-CA" altLang="zh-CN" dirty="0"/>
              <a:t>rrive on time!</a:t>
            </a:r>
          </a:p>
          <a:p>
            <a:endParaRPr lang="en-CA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 defTabSz="821531">
              <a:defRPr sz="4600"/>
            </a:lvl1pPr>
            <a:lvl2pPr marL="1012472" indent="-567972" defTabSz="821531">
              <a:defRPr sz="4600"/>
            </a:lvl2pPr>
            <a:lvl3pPr marL="1456972" indent="-567972" defTabSz="821531">
              <a:defRPr sz="4600"/>
            </a:lvl3pPr>
            <a:lvl4pPr marL="1901472" indent="-567972" defTabSz="821531">
              <a:defRPr sz="4600"/>
            </a:lvl4pPr>
            <a:lvl5pPr marL="2345972" indent="-567972" defTabSz="821531"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e Wagon…"/>
          <p:cNvSpPr txBox="1"/>
          <p:nvPr/>
        </p:nvSpPr>
        <p:spPr>
          <a:xfrm>
            <a:off x="4891123" y="7279816"/>
            <a:ext cx="1460175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dirty="0">
                <a:latin typeface="SF Pro Text" pitchFamily="2" charset="0"/>
                <a:ea typeface="SF Pro Text" pitchFamily="2" charset="0"/>
                <a:cs typeface="Circular Std Book" panose="020B0604020101020102" pitchFamily="34" charset="77"/>
              </a:rPr>
              <a:t>The beginning of your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D0D7-A71E-43C0-9C37-22769EC72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16" y="4857188"/>
            <a:ext cx="4792013" cy="1495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175221489"/>
              </p:ext>
            </p:extLst>
          </p:nvPr>
        </p:nvGraphicFramePr>
        <p:xfrm>
          <a:off x="3839428" y="5238571"/>
          <a:ext cx="16379749" cy="2047382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5440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8:30 - 9:00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Arrive</a:t>
                      </a:r>
                      <a:r>
                        <a:rPr lang="en-CA" altLang="zh-CN" sz="4000" baseline="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to </a:t>
                      </a:r>
                      <a:r>
                        <a:rPr lang="en-CA" altLang="zh-CN" sz="4000" dirty="0" err="1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Xnode</a:t>
                      </a:r>
                      <a:r>
                        <a:rPr lang="zh-CN" altLang="en-CA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（</a:t>
                      </a: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9F</a:t>
                      </a:r>
                      <a:r>
                        <a:rPr lang="zh-CN" altLang="en-CA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）</a:t>
                      </a:r>
                      <a:endParaRPr lang="en-CA"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9:00 – 18:00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Complete the challenge with your buddy</a:t>
                      </a:r>
                      <a:endParaRPr lang="en-CA"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⌚ Your typical day">
            <a:extLst>
              <a:ext uri="{FF2B5EF4-FFF2-40B4-BE49-F238E27FC236}">
                <a16:creationId xmlns:a16="http://schemas.microsoft.com/office/drawing/2014/main" id="{520E0815-EC87-BA44-8663-028904BEBB98}"/>
              </a:ext>
            </a:extLst>
          </p:cNvPr>
          <p:cNvSpPr txBox="1"/>
          <p:nvPr/>
        </p:nvSpPr>
        <p:spPr>
          <a:xfrm>
            <a:off x="4447140" y="1615668"/>
            <a:ext cx="1559401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/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 Schedule every Saturday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42099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ame_4.png" descr="frame_4.png">
            <a:extLst>
              <a:ext uri="{FF2B5EF4-FFF2-40B4-BE49-F238E27FC236}">
                <a16:creationId xmlns:a16="http://schemas.microsoft.com/office/drawing/2014/main" id="{40852595-3FF4-FC4E-9C12-5FD4D8F4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ules for success"/>
          <p:cNvSpPr txBox="1"/>
          <p:nvPr/>
        </p:nvSpPr>
        <p:spPr>
          <a:xfrm>
            <a:off x="3514597" y="1673940"/>
            <a:ext cx="333292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Rules</a:t>
            </a:r>
            <a:endParaRPr b="1" dirty="0">
              <a:latin typeface="Circular Std Black" panose="020B0604020101020102" pitchFamily="34" charset="77"/>
              <a:ea typeface="Avenir Book"/>
              <a:cs typeface="Circular Std Black" panose="020B0604020101020102" pitchFamily="34" charset="77"/>
              <a:sym typeface="Avenir Book"/>
            </a:endParaRPr>
          </a:p>
        </p:txBody>
      </p:sp>
      <p:sp>
        <p:nvSpPr>
          <p:cNvPr id="281" name="Be here at 8:30 ⏰…"/>
          <p:cNvSpPr txBox="1"/>
          <p:nvPr/>
        </p:nvSpPr>
        <p:spPr>
          <a:xfrm>
            <a:off x="1501154" y="4462782"/>
            <a:ext cx="19002638" cy="689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lack"/>
                <a:sym typeface="Avenir Black"/>
              </a:rPr>
              <a:t>Please do not be late</a:t>
            </a:r>
            <a:r>
              <a:rPr lang="zh-CN" altLang="en-US" sz="6000" dirty="0">
                <a:latin typeface="SF Pro Text" pitchFamily="2" charset="0"/>
                <a:ea typeface="Avenir Black"/>
                <a:cs typeface="Avenir Black"/>
                <a:sym typeface="Avenir Black"/>
              </a:rPr>
              <a:t> </a:t>
            </a:r>
            <a:r>
              <a:rPr sz="6000" dirty="0">
                <a:latin typeface="SF Pro Text" pitchFamily="2" charset="0"/>
                <a:ea typeface="SF Pro Text" pitchFamily="2" charset="0"/>
                <a:cs typeface="Avenir Black"/>
                <a:sym typeface="Avenir Black"/>
              </a:rPr>
              <a:t>⏰</a:t>
            </a: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</a:rPr>
              <a:t>No food allowed during class</a:t>
            </a:r>
            <a:r>
              <a:rPr lang="zh-CN" altLang="en-US" sz="6000" dirty="0">
                <a:latin typeface="SF Pro Text" pitchFamily="2" charset="0"/>
              </a:rPr>
              <a:t>🙅‍</a:t>
            </a:r>
            <a:endParaRPr sz="6000" dirty="0">
              <a:latin typeface="SF Pro Text" pitchFamily="2" charset="0"/>
              <a:ea typeface="SF Pro Text" pitchFamily="2" charset="0"/>
              <a:cs typeface="Avenir Black"/>
              <a:sym typeface="Avenir Black"/>
            </a:endParaRP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6000" dirty="0">
                <a:latin typeface="SF Pro Text" pitchFamily="2" charset="0"/>
                <a:ea typeface="SF Pro Text" pitchFamily="2" charset="0"/>
              </a:rPr>
              <a:t>No phone/laptop during lecture</a:t>
            </a:r>
            <a:r>
              <a:rPr lang="zh-CN" altLang="en-US" sz="6000" dirty="0">
                <a:latin typeface="SF Pro Text" pitchFamily="2" charset="0"/>
              </a:rPr>
              <a:t>📵</a:t>
            </a:r>
            <a:endParaRPr lang="en-US" altLang="zh-CN" sz="6000" dirty="0">
              <a:latin typeface="SF Pro Text" pitchFamily="2" charset="0"/>
              <a:ea typeface="SF Pro Text" pitchFamily="2" charset="0"/>
            </a:endParaRP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</a:rPr>
              <a:t>Work with your assigned buddy for the day</a:t>
            </a:r>
            <a:r>
              <a:rPr lang="zh-CN" altLang="en-US" sz="6000" dirty="0">
                <a:latin typeface="SF Pro Text" pitchFamily="2" charset="0"/>
              </a:rPr>
              <a:t>👯‍</a:t>
            </a:r>
            <a:endParaRPr lang="en-US" altLang="zh-CN" sz="6000" dirty="0">
              <a:latin typeface="SF Pro Text" pitchFamily="2" charset="0"/>
              <a:ea typeface="SF Pro Text" pitchFamily="2" charset="0"/>
            </a:endParaRP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</a:rPr>
              <a:t>Leave the desk clean and tidy when you leave✨  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event-f329d31a939310ef2951f0db41c94972576e19449fb32baf5f3f0773320e78dc.jpg" descr="event-f329d31a939310ef2951f0db41c94972576e19449fb32baf5f3f0773320e78d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66" y="5746949"/>
            <a:ext cx="10937283" cy="614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🎤 Talks/Workshops"/>
          <p:cNvSpPr txBox="1"/>
          <p:nvPr/>
        </p:nvSpPr>
        <p:spPr>
          <a:xfrm>
            <a:off x="2966466" y="4545320"/>
            <a:ext cx="478138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🎤 </a:t>
            </a:r>
            <a:r>
              <a:rPr lang="en-CA" dirty="0"/>
              <a:t>Events/Talks</a:t>
            </a:r>
            <a:endParaRPr dirty="0"/>
          </a:p>
        </p:txBody>
      </p:sp>
      <p:sp>
        <p:nvSpPr>
          <p:cNvPr id="6" name="Rules for success">
            <a:extLst>
              <a:ext uri="{FF2B5EF4-FFF2-40B4-BE49-F238E27FC236}">
                <a16:creationId xmlns:a16="http://schemas.microsoft.com/office/drawing/2014/main" id="{CA30046E-1190-CF40-8B2D-ACD9B6CF50A9}"/>
              </a:ext>
            </a:extLst>
          </p:cNvPr>
          <p:cNvSpPr txBox="1"/>
          <p:nvPr/>
        </p:nvSpPr>
        <p:spPr>
          <a:xfrm>
            <a:off x="3514597" y="1673940"/>
            <a:ext cx="964687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Social activities</a:t>
            </a:r>
            <a:endParaRPr b="1" dirty="0">
              <a:latin typeface="Circular Std Black" panose="020B0604020101020102" pitchFamily="34" charset="77"/>
              <a:ea typeface="Avenir Book"/>
              <a:cs typeface="Circular Std Black" panose="020B0604020101020102" pitchFamily="34" charset="77"/>
              <a:sym typeface="Avenir Book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3" name="Table"/>
          <p:cNvGraphicFramePr/>
          <p:nvPr>
            <p:extLst>
              <p:ext uri="{D42A27DB-BD31-4B8C-83A1-F6EECF244321}">
                <p14:modId xmlns:p14="http://schemas.microsoft.com/office/powerpoint/2010/main" val="3493504421"/>
              </p:ext>
            </p:extLst>
          </p:nvPr>
        </p:nvGraphicFramePr>
        <p:xfrm>
          <a:off x="3116662" y="4701911"/>
          <a:ext cx="17922076" cy="7600929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48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5847">
                <a:tc grid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Today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CA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9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:30 - 1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Setup</a:t>
                      </a:r>
                      <a:endParaRPr lang="en-CA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13:00 - 1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Lecture: </a:t>
                      </a:r>
                      <a:r>
                        <a:rPr lang="en-CA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Command Line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4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Lecture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 Git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14:00 – 14:15</a:t>
                      </a:r>
                      <a:endParaRPr lang="en-US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Intro to the learning platform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606503489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14:15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–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16:00</a:t>
                      </a:r>
                      <a:endParaRPr lang="en-US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Complete exercises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653987197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Project pitch introduction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2540895930"/>
                  </a:ext>
                </a:extLst>
              </a:tr>
            </a:tbl>
          </a:graphicData>
        </a:graphic>
      </p:graphicFrame>
      <p:sp>
        <p:nvSpPr>
          <p:cNvPr id="5" name="⌚ Your typical day">
            <a:extLst>
              <a:ext uri="{FF2B5EF4-FFF2-40B4-BE49-F238E27FC236}">
                <a16:creationId xmlns:a16="http://schemas.microsoft.com/office/drawing/2014/main" id="{53948E16-4F70-034F-9E39-2EA7F80D9892}"/>
              </a:ext>
            </a:extLst>
          </p:cNvPr>
          <p:cNvSpPr txBox="1"/>
          <p:nvPr/>
        </p:nvSpPr>
        <p:spPr>
          <a:xfrm>
            <a:off x="6951030" y="1615668"/>
            <a:ext cx="1058623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/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Today’s schedule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ame_4.png" descr="frame_4.png">
            <a:extLst>
              <a:ext uri="{FF2B5EF4-FFF2-40B4-BE49-F238E27FC236}">
                <a16:creationId xmlns:a16="http://schemas.microsoft.com/office/drawing/2014/main" id="{427C8911-0AD7-9648-9B77-EB0B6207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t will be intense…"/>
          <p:cNvSpPr txBox="1"/>
          <p:nvPr/>
        </p:nvSpPr>
        <p:spPr>
          <a:xfrm>
            <a:off x="5639728" y="5883374"/>
            <a:ext cx="1310454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Are you ready</a:t>
            </a:r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? </a:t>
            </a: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🚀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tudents-3-f51abb03158ca3eb2fcaf32d6ea3f7f374b99b447e389149f756fc9675c16525.jpg" descr="students-3-f51abb03158ca3eb2fcaf32d6ea3f7f374b99b447e389149f756fc9675c165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07" y="-2517974"/>
            <a:ext cx="24433076" cy="1628871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"/>
          <p:cNvSpPr/>
          <p:nvPr/>
        </p:nvSpPr>
        <p:spPr>
          <a:xfrm>
            <a:off x="-24607" y="-63500"/>
            <a:ext cx="24433214" cy="13843000"/>
          </a:xfrm>
          <a:prstGeom prst="rect">
            <a:avLst/>
          </a:prstGeom>
          <a:gradFill>
            <a:gsLst>
              <a:gs pos="0">
                <a:srgbClr val="000000">
                  <a:alpha val="30551"/>
                </a:srgbClr>
              </a:gs>
              <a:gs pos="100000">
                <a:srgbClr val="F2FFF7">
                  <a:alpha val="0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Program’s Mindset"/>
          <p:cNvSpPr txBox="1"/>
          <p:nvPr/>
        </p:nvSpPr>
        <p:spPr>
          <a:xfrm>
            <a:off x="2287510" y="6037263"/>
            <a:ext cx="19595108" cy="164147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CA" altLang="zh-CN" sz="10000" b="1" dirty="0">
                <a:effectLst/>
                <a:latin typeface="Circular Std Black" panose="020B0604020101020102" pitchFamily="34" charset="77"/>
                <a:ea typeface="Heiti TC Light"/>
                <a:cs typeface="Circular Std Black" panose="020B0604020101020102" pitchFamily="34" charset="77"/>
              </a:rPr>
              <a:t>A Programmer’s way of thinking</a:t>
            </a:r>
            <a:endParaRPr sz="10000" b="1" dirty="0">
              <a:effectLst/>
              <a:latin typeface="Circular Std Black" panose="020B0604020101020102" pitchFamily="34" charset="77"/>
              <a:ea typeface="Heiti TC Light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de is here"/>
          <p:cNvSpPr txBox="1"/>
          <p:nvPr/>
        </p:nvSpPr>
        <p:spPr>
          <a:xfrm>
            <a:off x="7903717" y="1465106"/>
            <a:ext cx="895758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Build products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4892360" y="3116261"/>
            <a:ext cx="14643768" cy="11014000"/>
            <a:chOff x="0" y="100012"/>
            <a:chExt cx="14643766" cy="11013998"/>
          </a:xfrm>
        </p:grpSpPr>
        <p:grpSp>
          <p:nvGrpSpPr>
            <p:cNvPr id="150" name="Group"/>
            <p:cNvGrpSpPr/>
            <p:nvPr/>
          </p:nvGrpSpPr>
          <p:grpSpPr>
            <a:xfrm>
              <a:off x="0" y="2694050"/>
              <a:ext cx="14643766" cy="8419960"/>
              <a:chOff x="0" y="0"/>
              <a:chExt cx="14643765" cy="8419959"/>
            </a:xfrm>
          </p:grpSpPr>
          <p:pic>
            <p:nvPicPr>
              <p:cNvPr id="146" name="Screen Shot 2016-04-20 at 11.37.34.png" descr="Screen Shot 2016-04-20 at 11.37.34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9339" y="4234940"/>
                <a:ext cx="7354427" cy="4185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Screen Shot 2016-04-20 at 11.37.25.png" descr="Screen Shot 2016-04-20 at 11.37.2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87" y="4251071"/>
                <a:ext cx="7306419" cy="4152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Screen Shot 2016-04-20 at 11.37.50.png" descr="Screen Shot 2016-04-20 at 11.37.50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4760" y="0"/>
                <a:ext cx="7354427" cy="41850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Screen Shot 2016-04-20 at 11.37.43.png" descr="Screen Shot 2016-04-20 at 11.37.43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9474"/>
                <a:ext cx="7306345" cy="4185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1" name="to build products 🔨"/>
            <p:cNvSpPr txBox="1"/>
            <p:nvPr/>
          </p:nvSpPr>
          <p:spPr>
            <a:xfrm>
              <a:off x="3681589" y="100012"/>
              <a:ext cx="7744107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>
                  <a:solidFill>
                    <a:srgbClr val="333333"/>
                  </a:solidFill>
                  <a:latin typeface="Avenir Black"/>
                  <a:ea typeface="Avenir Black"/>
                  <a:cs typeface="Avenir Black"/>
                  <a:sym typeface="Avenir Black"/>
                </a:defRPr>
              </a:lvl1pPr>
            </a:lstStyle>
            <a:p>
              <a:r>
                <a:rPr lang="en-CA" b="1" dirty="0">
                  <a:latin typeface="Circular Std Black" panose="020B0604020101020102" pitchFamily="34" charset="77"/>
                  <a:cs typeface="Circular Std Black" panose="020B0604020101020102" pitchFamily="34" charset="77"/>
                </a:rPr>
                <a:t>by coding </a:t>
              </a:r>
              <a:r>
                <a:rPr b="1" dirty="0">
                  <a:latin typeface="Circular Std Black" panose="020B0604020101020102" pitchFamily="34" charset="77"/>
                  <a:cs typeface="Circular Std Black" panose="020B0604020101020102" pitchFamily="34" charset="77"/>
                </a:rPr>
                <a:t>🔨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300" y="-92869"/>
            <a:ext cx="24714200" cy="139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"/>
          <p:cNvSpPr/>
          <p:nvPr/>
        </p:nvSpPr>
        <p:spPr>
          <a:xfrm>
            <a:off x="-436580" y="-254000"/>
            <a:ext cx="25030726" cy="14245630"/>
          </a:xfrm>
          <a:prstGeom prst="rect">
            <a:avLst/>
          </a:prstGeom>
          <a:gradFill>
            <a:gsLst>
              <a:gs pos="0">
                <a:srgbClr val="2540BD"/>
              </a:gs>
              <a:gs pos="100000">
                <a:srgbClr val="002276">
                  <a:alpha val="10216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It requires a rich…"/>
          <p:cNvSpPr txBox="1"/>
          <p:nvPr/>
        </p:nvSpPr>
        <p:spPr>
          <a:xfrm>
            <a:off x="2872150" y="4806155"/>
            <a:ext cx="18639718" cy="4103688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3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This requires strong </a:t>
            </a:r>
          </a:p>
          <a:p>
            <a:pPr>
              <a:defRPr sz="13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knowledge and skills</a:t>
            </a: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💪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Product Thinking: what to build 🤔…"/>
          <p:cNvSpPr txBox="1"/>
          <p:nvPr/>
        </p:nvSpPr>
        <p:spPr>
          <a:xfrm>
            <a:off x="1483713" y="4735707"/>
            <a:ext cx="19648735" cy="5508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Product thinking: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Which type of product to build</a:t>
            </a:r>
            <a:r>
              <a:rPr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🤔</a:t>
            </a:r>
            <a:endParaRPr lang="en-CA" sz="6000" dirty="0">
              <a:latin typeface="SF Pro Text" pitchFamily="2" charset="0"/>
              <a:ea typeface="SF Pro Text" pitchFamily="2" charset="0"/>
              <a:cs typeface="Avenir Book"/>
              <a:sym typeface="Avenir Book"/>
            </a:endParaRPr>
          </a:p>
          <a:p>
            <a:pPr marL="732692" indent="-732692" algn="l">
              <a:lnSpc>
                <a:spcPct val="150000"/>
              </a:lnSpc>
              <a:buSzPct val="75000"/>
              <a:buFontTx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Engineering: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How to build the product</a:t>
            </a: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 </a:t>
            </a:r>
            <a:r>
              <a:rPr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⚙️</a:t>
            </a:r>
            <a:endParaRPr lang="en-CA" sz="6000" dirty="0">
              <a:latin typeface="SF Pro Text" pitchFamily="2" charset="0"/>
              <a:ea typeface="SF Pro Text" pitchFamily="2" charset="0"/>
              <a:cs typeface="Avenir Book"/>
              <a:sym typeface="Avenir Book"/>
            </a:endParaRPr>
          </a:p>
          <a:p>
            <a:pPr marL="732692" indent="-732692" algn="l">
              <a:lnSpc>
                <a:spcPct val="150000"/>
              </a:lnSpc>
              <a:buSzPct val="75000"/>
              <a:buFontTx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UI &amp; UX: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How to make it most intuitive</a:t>
            </a:r>
            <a:r>
              <a:rPr lang="en-CA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👌</a:t>
            </a:r>
          </a:p>
          <a:p>
            <a:pPr marL="732692" indent="-732692" algn="l">
              <a:lnSpc>
                <a:spcPct val="150000"/>
              </a:lnSpc>
              <a:buSzPct val="75000"/>
              <a:buFontTx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Design: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How to make it beautiful</a:t>
            </a:r>
            <a:r>
              <a:rPr lang="en-CA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💖</a:t>
            </a:r>
          </a:p>
        </p:txBody>
      </p:sp>
      <p:sp>
        <p:nvSpPr>
          <p:cNvPr id="160" name="Code means"/>
          <p:cNvSpPr txBox="1"/>
          <p:nvPr/>
        </p:nvSpPr>
        <p:spPr>
          <a:xfrm>
            <a:off x="3875822" y="1830260"/>
            <a:ext cx="1650772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What does coding involve?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7-10-13 at 15.16.10.png" descr="Screen Shot 2017-10-13 at 15.16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010" y="-1791492"/>
            <a:ext cx="24764020" cy="16561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-304800" y="-254000"/>
            <a:ext cx="24898946" cy="15254790"/>
          </a:xfrm>
          <a:prstGeom prst="rect">
            <a:avLst/>
          </a:prstGeom>
          <a:gradFill>
            <a:gsLst>
              <a:gs pos="0">
                <a:srgbClr val="2540BD">
                  <a:alpha val="73371"/>
                </a:srgbClr>
              </a:gs>
              <a:gs pos="100000">
                <a:srgbClr val="002276">
                  <a:alpha val="10216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We won’t teach you like…"/>
          <p:cNvSpPr txBox="1"/>
          <p:nvPr/>
        </p:nvSpPr>
        <p:spPr>
          <a:xfrm>
            <a:off x="1189796" y="2626222"/>
            <a:ext cx="22004422" cy="3180358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We don’t lecture like in a traditional </a:t>
            </a:r>
          </a:p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CS degree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  <p:sp>
        <p:nvSpPr>
          <p:cNvPr id="166" name="We will teach you…"/>
          <p:cNvSpPr txBox="1"/>
          <p:nvPr/>
        </p:nvSpPr>
        <p:spPr>
          <a:xfrm>
            <a:off x="1187388" y="8602663"/>
            <a:ext cx="22009231" cy="164147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CA" altLang="zh-CN" dirty="0">
                <a:latin typeface="Circular Std Black" panose="020B0604020101020102" pitchFamily="34" charset="77"/>
                <a:ea typeface="Circular Std" panose="02000503000000020003" pitchFamily="2" charset="0"/>
                <a:cs typeface="Circular Std Black" panose="020B0604020101020102" pitchFamily="34" charset="77"/>
              </a:rPr>
              <a:t>We teach you how to build products</a:t>
            </a:r>
            <a:endParaRPr lang="zh-CN" altLang="en-US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till, there is no shortcut 😊 We will cover…"/>
          <p:cNvSpPr txBox="1"/>
          <p:nvPr/>
        </p:nvSpPr>
        <p:spPr>
          <a:xfrm>
            <a:off x="4332495" y="3113384"/>
            <a:ext cx="15719047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That being said, </a:t>
            </a:r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there is no shortcut</a:t>
            </a: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😊</a:t>
            </a:r>
            <a:b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</a:br>
            <a:endParaRPr lang="en-US" altLang="zh-CN"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This course covers the main </a:t>
            </a:r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programming concepts</a:t>
            </a:r>
            <a:endParaRPr sz="7200" dirty="0">
              <a:latin typeface="SF Pro Text" pitchFamily="2" charset="0"/>
              <a:ea typeface="SF Pro Text" pitchFamily="2" charset="0"/>
              <a:cs typeface="Avenir Book"/>
              <a:sym typeface="Avenir Book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ld on.…"/>
          <p:cNvSpPr txBox="1"/>
          <p:nvPr/>
        </p:nvSpPr>
        <p:spPr>
          <a:xfrm>
            <a:off x="1028446" y="4429069"/>
            <a:ext cx="8035854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Hold on.</a:t>
            </a:r>
          </a:p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Trust us.</a:t>
            </a:r>
          </a:p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Stay curious.</a:t>
            </a:r>
          </a:p>
        </p:txBody>
      </p:sp>
      <p:pic>
        <p:nvPicPr>
          <p:cNvPr id="177" name="giphy.gif" descr="giphy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168" y="2007457"/>
            <a:ext cx="9562467" cy="9562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⌚ Your typical day"/>
          <p:cNvSpPr txBox="1"/>
          <p:nvPr/>
        </p:nvSpPr>
        <p:spPr>
          <a:xfrm>
            <a:off x="3083783" y="1615668"/>
            <a:ext cx="1832072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/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 Schedule every Tues &amp; Thurs</a:t>
            </a:r>
            <a:r>
              <a:rPr lang="zh-CN" altLang="en-US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 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2814226584"/>
              </p:ext>
            </p:extLst>
          </p:nvPr>
        </p:nvGraphicFramePr>
        <p:xfrm>
          <a:off x="3839428" y="5238571"/>
          <a:ext cx="16379749" cy="3071073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5440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18:30 - 19:00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Arrive</a:t>
                      </a:r>
                      <a:r>
                        <a:rPr lang="en-CA" altLang="zh-CN" sz="4000" baseline="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to </a:t>
                      </a:r>
                      <a:r>
                        <a:rPr lang="en-US" altLang="zh-CN" sz="4000" dirty="0" err="1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Xnode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（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9F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）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19:00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- 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20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: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3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Lecture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20:30 – 22:00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Complete the exercises with your buddy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066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619</Words>
  <Application>Microsoft Macintosh PowerPoint</Application>
  <PresentationFormat>Custom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Avenir Black</vt:lpstr>
      <vt:lpstr>Avenir Book</vt:lpstr>
      <vt:lpstr>Avenir Heavy</vt:lpstr>
      <vt:lpstr>Circular Std Black</vt:lpstr>
      <vt:lpstr>Helvetica</vt:lpstr>
      <vt:lpstr>Helvetica Light</vt:lpstr>
      <vt:lpstr>Helvetica Neue</vt:lpstr>
      <vt:lpstr>SF Pro Text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Nini Zhu</dc:creator>
  <cp:lastModifiedBy>Microsoft Office User</cp:lastModifiedBy>
  <cp:revision>25</cp:revision>
  <dcterms:modified xsi:type="dcterms:W3CDTF">2020-06-11T10:15:37Z</dcterms:modified>
</cp:coreProperties>
</file>